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EE11D-79FC-4E1F-BF4C-9C86E27790B7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E7D9D-A52C-4993-9066-B58554EC2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26.03.2020.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1E6D-65D5-421B-896B-7DEEA8029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26.03.2020.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1E6D-65D5-421B-896B-7DEEA8029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26.03.2020.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1E6D-65D5-421B-896B-7DEEA8029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26.03.2020.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1E6D-65D5-421B-896B-7DEEA8029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26.03.2020.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1E6D-65D5-421B-896B-7DEEA8029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26.03.2020.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1E6D-65D5-421B-896B-7DEEA8029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26.03.2020.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1E6D-65D5-421B-896B-7DEEA8029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26.03.2020.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1E6D-65D5-421B-896B-7DEEA8029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26.03.2020.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1E6D-65D5-421B-896B-7DEEA8029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26.03.2020.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1E6D-65D5-421B-896B-7DEEA8029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26.03.2020.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061E6D-65D5-421B-896B-7DEEA8029B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26.03.2020.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061E6D-65D5-421B-896B-7DEEA8029BF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8065962" cy="2185990"/>
          </a:xfrm>
          <a:ln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sr-Latn-RS" sz="4000" dirty="0" smtClean="0"/>
              <a:t>                                                               </a:t>
            </a:r>
            <a:r>
              <a:rPr lang="sr-Latn-RS" sz="2700" i="1" dirty="0" smtClean="0">
                <a:solidFill>
                  <a:schemeClr val="tx1">
                    <a:lumMod val="85000"/>
                  </a:schemeClr>
                </a:solidFill>
                <a:effectLst/>
              </a:rPr>
              <a:t>7.razred</a:t>
            </a:r>
            <a:r>
              <a:rPr lang="sr-Latn-RS" sz="2700" dirty="0" smtClean="0">
                <a:solidFill>
                  <a:schemeClr val="tx1">
                    <a:lumMod val="85000"/>
                  </a:schemeClr>
                </a:solidFill>
              </a:rPr>
              <a:t/>
            </a:r>
            <a:br>
              <a:rPr lang="sr-Latn-RS" sz="2700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lang="sr-Latn-RS" sz="4000" dirty="0" smtClean="0"/>
              <a:t>Dekartov pravougli koordinatni sistem/</a:t>
            </a:r>
            <a:br>
              <a:rPr lang="sr-Latn-RS" sz="4000" dirty="0" smtClean="0"/>
            </a:br>
            <a:r>
              <a:rPr lang="sr-Latn-RS" sz="4000" dirty="0" smtClean="0"/>
              <a:t>Rastojanje između dve tačke u     koordinatnom sistemu </a:t>
            </a:r>
            <a:r>
              <a:rPr lang="sr-Latn-RS" sz="3100" dirty="0" smtClean="0"/>
              <a:t>(vežbanje)</a:t>
            </a:r>
            <a:endParaRPr lang="en-US" sz="31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285852" y="4357694"/>
            <a:ext cx="292895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1286646" y="4571214"/>
            <a:ext cx="271464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26.03.2020.</a:t>
            </a:r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1E6D-65D5-421B-896B-7DEEA8029BF6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22" name="Picture 21" descr="7060b182b4c0830d9fda7faede28184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3286124"/>
            <a:ext cx="3246102" cy="2500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4" name="Flowchart: Extract 23"/>
          <p:cNvSpPr/>
          <p:nvPr/>
        </p:nvSpPr>
        <p:spPr>
          <a:xfrm>
            <a:off x="2857488" y="4857760"/>
            <a:ext cx="1285884" cy="857256"/>
          </a:xfrm>
          <a:prstGeom prst="flowChartExtra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Triangle 24"/>
          <p:cNvSpPr/>
          <p:nvPr/>
        </p:nvSpPr>
        <p:spPr>
          <a:xfrm>
            <a:off x="1714480" y="3571876"/>
            <a:ext cx="428628" cy="571504"/>
          </a:xfrm>
          <a:prstGeom prst="rt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28992" y="3357562"/>
            <a:ext cx="928694" cy="50006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14290"/>
            <a:ext cx="9001156" cy="6110310"/>
          </a:xfrm>
        </p:spPr>
        <p:txBody>
          <a:bodyPr anchor="t"/>
          <a:lstStyle/>
          <a:p>
            <a:r>
              <a:rPr lang="sr-Latn-RS" dirty="0" smtClean="0">
                <a:ln w="1016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</a:t>
            </a:r>
            <a:r>
              <a:rPr lang="sr-Latn-RS" sz="3200" dirty="0" smtClean="0">
                <a:ln w="1016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Poštovani učenici</a:t>
            </a:r>
            <a:r>
              <a:rPr lang="sr-Latn-RS" sz="3200" dirty="0" smtClean="0"/>
              <a:t>, 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en-US" sz="28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N</a:t>
            </a:r>
            <a:r>
              <a:rPr lang="sr-Latn-RS" sz="28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a današnjem času, kroz zadatke koji slede,</a:t>
            </a:r>
          </a:p>
          <a:p>
            <a:pPr>
              <a:buNone/>
            </a:pPr>
            <a:r>
              <a:rPr lang="sr-Latn-RS" sz="28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ponovićemo  gradivo sa prethodna dva časa. </a:t>
            </a:r>
          </a:p>
          <a:p>
            <a:pPr>
              <a:buNone/>
            </a:pPr>
            <a:r>
              <a:rPr lang="sr-Latn-RS" sz="28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  <a:p>
            <a:pPr>
              <a:buNone/>
            </a:pPr>
            <a:r>
              <a:rPr lang="sr-Latn-RS" sz="2800" dirty="0" smtClean="0"/>
              <a:t> </a:t>
            </a:r>
            <a:r>
              <a:rPr lang="sr-Latn-RS" sz="28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Na samom početku </a:t>
            </a:r>
          </a:p>
          <a:p>
            <a:pPr>
              <a:buNone/>
            </a:pPr>
            <a:r>
              <a:rPr lang="sr-Latn-RS" sz="28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podsetićemo se pravouglog koordinatnog sistema.</a:t>
            </a:r>
          </a:p>
          <a:p>
            <a:pPr>
              <a:buNone/>
            </a:pPr>
            <a:endParaRPr lang="sr-Latn-R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26.03.2020.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1E6D-65D5-421B-896B-7DEEA8029BF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5286380" y="5791216"/>
            <a:ext cx="500066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6072198" y="5791216"/>
            <a:ext cx="500066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6858016" y="5791216"/>
            <a:ext cx="500066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7643834" y="5791216"/>
            <a:ext cx="500066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3" name="Picture 12" descr="e17aed6f39f80a98fe0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000504"/>
            <a:ext cx="3643306" cy="24288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4" name="Picture 13" descr="unnam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892" y="785794"/>
            <a:ext cx="2143108" cy="23574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 advTm="10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008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b="1" u="sng" dirty="0" smtClean="0">
                <a:solidFill>
                  <a:srgbClr val="00B050"/>
                </a:solidFill>
              </a:rPr>
              <a:t>Zadatak 1: </a:t>
            </a:r>
            <a:r>
              <a:rPr lang="sr-Latn-RS" dirty="0" smtClean="0"/>
              <a:t>Odredimo koordinate tačaka sa slike:</a:t>
            </a:r>
          </a:p>
          <a:p>
            <a:pPr>
              <a:buNone/>
            </a:pPr>
            <a:endParaRPr lang="sr-Latn-RS" sz="2400" dirty="0" smtClean="0"/>
          </a:p>
          <a:p>
            <a:pPr>
              <a:buNone/>
            </a:pPr>
            <a:r>
              <a:rPr lang="sr-Latn-RS" sz="2400" dirty="0" smtClean="0"/>
              <a:t>Tačka </a:t>
            </a:r>
            <a:r>
              <a:rPr lang="sr-Latn-RS" sz="2400" dirty="0" smtClean="0">
                <a:solidFill>
                  <a:schemeClr val="accent2"/>
                </a:solidFill>
              </a:rPr>
              <a:t>A</a:t>
            </a:r>
            <a:r>
              <a:rPr lang="sr-Latn-RS" sz="2400" dirty="0" smtClean="0"/>
              <a:t> nalazi se u prvom</a:t>
            </a:r>
          </a:p>
          <a:p>
            <a:pPr>
              <a:buNone/>
            </a:pPr>
            <a:r>
              <a:rPr lang="sr-Latn-RS" sz="2400" dirty="0" smtClean="0"/>
              <a:t>kvadrantu i njene koordinate</a:t>
            </a:r>
          </a:p>
          <a:p>
            <a:pPr>
              <a:buNone/>
            </a:pPr>
            <a:r>
              <a:rPr lang="sr-Latn-RS" sz="2400" dirty="0" smtClean="0"/>
              <a:t>su </a:t>
            </a:r>
            <a:r>
              <a:rPr lang="sr-Latn-RS" sz="2400" dirty="0" smtClean="0">
                <a:solidFill>
                  <a:schemeClr val="accent2"/>
                </a:solidFill>
              </a:rPr>
              <a:t>x = 2 </a:t>
            </a:r>
            <a:r>
              <a:rPr lang="sr-Latn-RS" sz="2400" dirty="0" smtClean="0"/>
              <a:t>i </a:t>
            </a:r>
            <a:r>
              <a:rPr lang="sr-Latn-RS" sz="2400" dirty="0" smtClean="0">
                <a:solidFill>
                  <a:schemeClr val="accent2"/>
                </a:solidFill>
              </a:rPr>
              <a:t>y = 1</a:t>
            </a:r>
            <a:r>
              <a:rPr lang="sr-Latn-RS" sz="2400" dirty="0" smtClean="0"/>
              <a:t>.  A(2,1)</a:t>
            </a:r>
          </a:p>
          <a:p>
            <a:r>
              <a:rPr lang="sr-Latn-RS" sz="2400" dirty="0" smtClean="0"/>
              <a:t>tačka </a:t>
            </a:r>
            <a:r>
              <a:rPr lang="sr-Latn-RS" sz="2400" dirty="0" smtClean="0">
                <a:solidFill>
                  <a:schemeClr val="accent2"/>
                </a:solidFill>
              </a:rPr>
              <a:t>B(1,-4) </a:t>
            </a:r>
            <a:r>
              <a:rPr lang="sr-Latn-RS" sz="2400" dirty="0" smtClean="0"/>
              <a:t>nalazi se u </a:t>
            </a:r>
          </a:p>
          <a:p>
            <a:pPr>
              <a:buNone/>
            </a:pPr>
            <a:r>
              <a:rPr lang="sr-Latn-RS" sz="2400" u="sng" dirty="0" smtClean="0"/>
              <a:t>četvrtom </a:t>
            </a:r>
            <a:r>
              <a:rPr lang="sr-Latn-RS" sz="2400" dirty="0" smtClean="0"/>
              <a:t>kvadrantu</a:t>
            </a:r>
          </a:p>
          <a:p>
            <a:r>
              <a:rPr lang="sr-Latn-RS" sz="2400" dirty="0" smtClean="0"/>
              <a:t> tačka  </a:t>
            </a:r>
            <a:r>
              <a:rPr lang="sr-Latn-RS" sz="2400" dirty="0" smtClean="0">
                <a:solidFill>
                  <a:schemeClr val="accent2"/>
                </a:solidFill>
              </a:rPr>
              <a:t>C(-1, -1) </a:t>
            </a:r>
            <a:r>
              <a:rPr lang="sr-Latn-RS" sz="2400" dirty="0" smtClean="0"/>
              <a:t>nalazi se u </a:t>
            </a:r>
          </a:p>
          <a:p>
            <a:pPr>
              <a:buNone/>
            </a:pPr>
            <a:r>
              <a:rPr lang="sr-Latn-RS" sz="2400" u="sng" dirty="0" smtClean="0"/>
              <a:t>trećem</a:t>
            </a:r>
            <a:r>
              <a:rPr lang="sr-Latn-RS" sz="2400" dirty="0" smtClean="0"/>
              <a:t> kvadrantu</a:t>
            </a:r>
          </a:p>
          <a:p>
            <a:r>
              <a:rPr lang="sr-Latn-RS" sz="2400" dirty="0" smtClean="0"/>
              <a:t> tačka </a:t>
            </a:r>
            <a:r>
              <a:rPr lang="sr-Latn-RS" sz="2400" dirty="0" smtClean="0">
                <a:solidFill>
                  <a:schemeClr val="accent2"/>
                </a:solidFill>
              </a:rPr>
              <a:t>D(-6, 2)</a:t>
            </a:r>
            <a:r>
              <a:rPr lang="sr-Latn-RS" sz="2400" dirty="0" smtClean="0"/>
              <a:t> nalazi se u </a:t>
            </a:r>
          </a:p>
          <a:p>
            <a:pPr>
              <a:buNone/>
            </a:pPr>
            <a:r>
              <a:rPr lang="sr-Latn-RS" sz="2400" u="sng" dirty="0" smtClean="0"/>
              <a:t>drugom</a:t>
            </a:r>
            <a:r>
              <a:rPr lang="sr-Latn-RS" sz="2400" dirty="0" smtClean="0"/>
              <a:t> kvadrtantu</a:t>
            </a:r>
          </a:p>
          <a:p>
            <a:r>
              <a:rPr lang="sr-Latn-RS" sz="2400" dirty="0" smtClean="0"/>
              <a:t> tačka </a:t>
            </a:r>
            <a:r>
              <a:rPr lang="sr-Latn-RS" sz="2400" dirty="0" smtClean="0">
                <a:solidFill>
                  <a:schemeClr val="accent2"/>
                </a:solidFill>
              </a:rPr>
              <a:t>E(-3, 0)</a:t>
            </a:r>
            <a:r>
              <a:rPr lang="sr-Latn-RS" sz="2400" dirty="0" smtClean="0"/>
              <a:t> na x-osi</a:t>
            </a:r>
          </a:p>
          <a:p>
            <a:r>
              <a:rPr lang="sr-Latn-RS" sz="2400" dirty="0" smtClean="0"/>
              <a:t>tačka </a:t>
            </a:r>
            <a:r>
              <a:rPr lang="sr-Latn-RS" sz="2400" dirty="0" smtClean="0">
                <a:solidFill>
                  <a:schemeClr val="accent2"/>
                </a:solidFill>
              </a:rPr>
              <a:t>F(-2, -5) </a:t>
            </a:r>
            <a:r>
              <a:rPr lang="sr-Latn-RS" sz="2400" dirty="0" smtClean="0"/>
              <a:t>nalazi se u </a:t>
            </a:r>
          </a:p>
          <a:p>
            <a:pPr>
              <a:buNone/>
            </a:pPr>
            <a:r>
              <a:rPr lang="sr-Latn-RS" sz="2400" u="sng" dirty="0" smtClean="0"/>
              <a:t>trećem</a:t>
            </a:r>
            <a:r>
              <a:rPr lang="sr-Latn-RS" sz="2400" dirty="0" smtClean="0"/>
              <a:t> kvadrtantu </a:t>
            </a:r>
          </a:p>
          <a:p>
            <a:r>
              <a:rPr lang="sr-Latn-RS" sz="2400" dirty="0" smtClean="0"/>
              <a:t> tačka </a:t>
            </a:r>
            <a:r>
              <a:rPr lang="sr-Latn-RS" sz="2400" dirty="0" smtClean="0">
                <a:solidFill>
                  <a:schemeClr val="accent2"/>
                </a:solidFill>
              </a:rPr>
              <a:t>G(3, 3) </a:t>
            </a:r>
            <a:r>
              <a:rPr lang="sr-Latn-RS" sz="2400" dirty="0" smtClean="0"/>
              <a:t>nalazi se u </a:t>
            </a:r>
            <a:r>
              <a:rPr lang="sr-Latn-RS" sz="2400" u="sng" dirty="0" smtClean="0"/>
              <a:t>prvom</a:t>
            </a:r>
            <a:r>
              <a:rPr lang="sr-Latn-RS" sz="2400" dirty="0" smtClean="0"/>
              <a:t> kvadrantu i </a:t>
            </a:r>
          </a:p>
          <a:p>
            <a:r>
              <a:rPr lang="sr-Latn-RS" sz="2400" dirty="0" smtClean="0"/>
              <a:t>tačka </a:t>
            </a:r>
            <a:r>
              <a:rPr lang="sr-Latn-RS" sz="2400" dirty="0" smtClean="0">
                <a:solidFill>
                  <a:schemeClr val="accent2"/>
                </a:solidFill>
              </a:rPr>
              <a:t>H(0,4) </a:t>
            </a:r>
            <a:r>
              <a:rPr lang="sr-Latn-RS" sz="2400" dirty="0" smtClean="0">
                <a:solidFill>
                  <a:schemeClr val="tx1">
                    <a:lumMod val="95000"/>
                  </a:schemeClr>
                </a:solidFill>
              </a:rPr>
              <a:t>na y-osi</a:t>
            </a:r>
          </a:p>
          <a:p>
            <a:endParaRPr lang="sr-Latn-R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26.03.2020.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1E6D-65D5-421B-896B-7DEEA8029BF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6" name="Picture 15" descr="d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571480"/>
            <a:ext cx="4456982" cy="42148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 advTm="10000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429420"/>
          </a:xfrm>
        </p:spPr>
        <p:txBody>
          <a:bodyPr/>
          <a:lstStyle/>
          <a:p>
            <a:pPr>
              <a:buNone/>
            </a:pPr>
            <a:r>
              <a:rPr lang="sr-Latn-RS" b="1" u="sng" dirty="0" smtClean="0">
                <a:solidFill>
                  <a:srgbClr val="00B050"/>
                </a:solidFill>
              </a:rPr>
              <a:t>Zadatak 2: </a:t>
            </a:r>
            <a:r>
              <a:rPr lang="sr-Latn-RS" dirty="0" smtClean="0">
                <a:solidFill>
                  <a:schemeClr val="tx1">
                    <a:lumMod val="95000"/>
                  </a:schemeClr>
                </a:solidFill>
              </a:rPr>
              <a:t>Odredi koordinate krajnjih tačaka duži koje su</a:t>
            </a:r>
          </a:p>
          <a:p>
            <a:pPr>
              <a:buNone/>
            </a:pPr>
            <a:r>
              <a:rPr lang="sr-Latn-RS" dirty="0" smtClean="0">
                <a:solidFill>
                  <a:schemeClr val="tx1">
                    <a:lumMod val="95000"/>
                  </a:schemeClr>
                </a:solidFill>
              </a:rPr>
              <a:t> date u koordinatnom sistemu, a zatim odredi i dužinu </a:t>
            </a:r>
          </a:p>
          <a:p>
            <a:pPr>
              <a:buNone/>
            </a:pPr>
            <a:r>
              <a:rPr lang="sr-Latn-RS" dirty="0" smtClean="0">
                <a:solidFill>
                  <a:schemeClr val="tx1">
                    <a:lumMod val="95000"/>
                  </a:schemeClr>
                </a:solidFill>
              </a:rPr>
              <a:t>svake od datih duži.</a:t>
            </a:r>
          </a:p>
          <a:p>
            <a:pPr>
              <a:buNone/>
            </a:pPr>
            <a:r>
              <a:rPr lang="sr-Latn-RS" dirty="0" smtClean="0"/>
              <a:t>A(1,0)</a:t>
            </a:r>
          </a:p>
          <a:p>
            <a:pPr>
              <a:buNone/>
            </a:pPr>
            <a:r>
              <a:rPr lang="en-US" dirty="0" smtClean="0"/>
              <a:t>B</a:t>
            </a:r>
            <a:r>
              <a:rPr lang="sr-Latn-RS" dirty="0" smtClean="0"/>
              <a:t>(4,0),  </a:t>
            </a:r>
          </a:p>
          <a:p>
            <a:pPr>
              <a:buNone/>
            </a:pPr>
            <a:r>
              <a:rPr lang="sr-Latn-RS" dirty="0" smtClean="0">
                <a:solidFill>
                  <a:srgbClr val="C00000"/>
                </a:solidFill>
              </a:rPr>
              <a:t>AB </a:t>
            </a:r>
            <a:r>
              <a:rPr lang="sr-Latn-RS" dirty="0" smtClean="0"/>
              <a:t>=</a:t>
            </a:r>
            <a:r>
              <a:rPr lang="sr-Latn-RS" dirty="0" smtClean="0">
                <a:latin typeface="Minion Pro Cond"/>
              </a:rPr>
              <a:t>|4-1|=|1-4|=</a:t>
            </a:r>
            <a:r>
              <a:rPr lang="sr-Latn-RS" dirty="0" smtClean="0">
                <a:solidFill>
                  <a:srgbClr val="C00000"/>
                </a:solidFill>
                <a:latin typeface="Minion Pro Cond"/>
              </a:rPr>
              <a:t>3</a:t>
            </a:r>
          </a:p>
          <a:p>
            <a:pPr>
              <a:buNone/>
            </a:pPr>
            <a:r>
              <a:rPr lang="sr-Latn-RS" dirty="0" smtClean="0">
                <a:latin typeface="Minion Pro Cond"/>
              </a:rPr>
              <a:t>C(0,-3), D(0,-4), </a:t>
            </a:r>
            <a:r>
              <a:rPr lang="sr-Latn-RS" dirty="0" smtClean="0">
                <a:solidFill>
                  <a:srgbClr val="C00000"/>
                </a:solidFill>
                <a:latin typeface="Minion Pro Cond"/>
              </a:rPr>
              <a:t>CD = 1</a:t>
            </a:r>
          </a:p>
          <a:p>
            <a:pPr>
              <a:buNone/>
            </a:pPr>
            <a:r>
              <a:rPr lang="sr-Latn-RS" dirty="0" smtClean="0">
                <a:latin typeface="Minion Pro Cond"/>
              </a:rPr>
              <a:t>E(-6,2), F(-2,2), </a:t>
            </a:r>
          </a:p>
          <a:p>
            <a:pPr>
              <a:buNone/>
            </a:pPr>
            <a:r>
              <a:rPr lang="sr-Latn-RS" dirty="0" smtClean="0">
                <a:solidFill>
                  <a:srgbClr val="C00000"/>
                </a:solidFill>
                <a:latin typeface="Minion Pro Cond"/>
              </a:rPr>
              <a:t>EF = 4</a:t>
            </a:r>
            <a:r>
              <a:rPr lang="sr-Latn-RS" dirty="0" smtClean="0">
                <a:latin typeface="Minion Pro Cond"/>
              </a:rPr>
              <a:t>,</a:t>
            </a:r>
          </a:p>
          <a:p>
            <a:pPr>
              <a:buNone/>
            </a:pPr>
            <a:r>
              <a:rPr lang="sr-Latn-RS" dirty="0" smtClean="0">
                <a:latin typeface="Minion Pro Cond"/>
              </a:rPr>
              <a:t>G(-4,-1), H(-4,-3), </a:t>
            </a:r>
            <a:r>
              <a:rPr lang="sr-Latn-RS" dirty="0" smtClean="0">
                <a:solidFill>
                  <a:srgbClr val="C00000"/>
                </a:solidFill>
                <a:latin typeface="Minion Pro Cond"/>
              </a:rPr>
              <a:t>GH = 2</a:t>
            </a:r>
            <a:r>
              <a:rPr lang="sr-Latn-RS" dirty="0" smtClean="0">
                <a:latin typeface="Minion Pro Cond"/>
              </a:rPr>
              <a:t>,</a:t>
            </a:r>
          </a:p>
          <a:p>
            <a:pPr>
              <a:buNone/>
            </a:pPr>
            <a:r>
              <a:rPr lang="sr-Latn-RS" dirty="0" smtClean="0">
                <a:latin typeface="Minion Pro Cond"/>
              </a:rPr>
              <a:t>M(-1, 3,5), N(5,  3,5), </a:t>
            </a:r>
            <a:r>
              <a:rPr lang="sr-Latn-RS" dirty="0" smtClean="0">
                <a:solidFill>
                  <a:srgbClr val="C00000"/>
                </a:solidFill>
                <a:latin typeface="Minion Pro Cond"/>
              </a:rPr>
              <a:t>MN = 6</a:t>
            </a:r>
          </a:p>
          <a:p>
            <a:pPr>
              <a:buNone/>
            </a:pPr>
            <a:endParaRPr lang="sr-Latn-RS" dirty="0" smtClean="0">
              <a:latin typeface="Minion Pro Cond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26.03.2020.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1E6D-65D5-421B-896B-7DEEA8029BF6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d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1" y="1428736"/>
            <a:ext cx="4716209" cy="335758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B050"/>
            </a:solidFill>
            <a:miter lim="800000"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4" name="Curved Connector 13"/>
          <p:cNvCxnSpPr/>
          <p:nvPr/>
        </p:nvCxnSpPr>
        <p:spPr>
          <a:xfrm>
            <a:off x="7215206" y="5643578"/>
            <a:ext cx="1714512" cy="714380"/>
          </a:xfrm>
          <a:prstGeom prst="curvedConnector3">
            <a:avLst>
              <a:gd name="adj1" fmla="val 39333"/>
            </a:avLst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10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52"/>
            <a:ext cx="8643998" cy="6429420"/>
          </a:xfrm>
        </p:spPr>
        <p:txBody>
          <a:bodyPr/>
          <a:lstStyle/>
          <a:p>
            <a:pPr>
              <a:buNone/>
            </a:pPr>
            <a:endParaRPr lang="sr-Latn-RS" b="1" u="sng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sr-Latn-RS" b="1" u="sng" dirty="0" smtClean="0">
                <a:solidFill>
                  <a:srgbClr val="00B050"/>
                </a:solidFill>
              </a:rPr>
              <a:t>Zadatak 3</a:t>
            </a:r>
            <a:r>
              <a:rPr lang="sr-Latn-RS" dirty="0" smtClean="0"/>
              <a:t>: U koordinatnom sistemu odredi tačku S(3,5), a</a:t>
            </a:r>
          </a:p>
          <a:p>
            <a:pPr>
              <a:buNone/>
            </a:pPr>
            <a:r>
              <a:rPr lang="sr-Latn-RS" dirty="0" smtClean="0"/>
              <a:t>zatim tačku koja je simetrična tački S u odnosu na:</a:t>
            </a:r>
          </a:p>
          <a:p>
            <a:pPr>
              <a:buNone/>
            </a:pPr>
            <a:endParaRPr lang="sr-Latn-RS" dirty="0" smtClean="0"/>
          </a:p>
          <a:p>
            <a:pPr marL="514350" indent="-514350">
              <a:buNone/>
            </a:pPr>
            <a:r>
              <a:rPr lang="sr-Latn-RS" dirty="0" smtClean="0"/>
              <a:t>          </a:t>
            </a:r>
            <a:r>
              <a:rPr lang="sr-Latn-R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a)</a:t>
            </a:r>
            <a:r>
              <a:rPr lang="sr-Latn-RS" dirty="0" smtClean="0"/>
              <a:t>x-osu         </a:t>
            </a:r>
            <a:r>
              <a:rPr lang="sr-Latn-R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b) </a:t>
            </a:r>
            <a:r>
              <a:rPr lang="sr-Latn-RS" dirty="0" smtClean="0"/>
              <a:t>y-osu        </a:t>
            </a:r>
            <a:r>
              <a:rPr lang="sr-Latn-R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v) </a:t>
            </a:r>
            <a:r>
              <a:rPr lang="sr-Latn-RS" dirty="0" smtClean="0"/>
              <a:t>koordinatni početak.</a:t>
            </a:r>
          </a:p>
          <a:p>
            <a:pPr marL="514350" indent="-514350">
              <a:buNone/>
            </a:pPr>
            <a:endParaRPr lang="sr-Latn-RS" dirty="0" smtClean="0"/>
          </a:p>
          <a:p>
            <a:pPr marL="514350" indent="-514350">
              <a:buNone/>
            </a:pPr>
            <a:endParaRPr lang="sr-Latn-RS" b="1" u="sng" dirty="0" smtClean="0">
              <a:solidFill>
                <a:srgbClr val="00B050"/>
              </a:solidFill>
            </a:endParaRPr>
          </a:p>
          <a:p>
            <a:pPr marL="514350" indent="-514350">
              <a:buNone/>
            </a:pPr>
            <a:r>
              <a:rPr lang="sr-Latn-RS" b="1" u="sng" dirty="0" smtClean="0">
                <a:solidFill>
                  <a:srgbClr val="00B050"/>
                </a:solidFill>
              </a:rPr>
              <a:t>Zadatak 4:</a:t>
            </a:r>
            <a:r>
              <a:rPr lang="sr-Latn-RS" dirty="0" smtClean="0"/>
              <a:t> Odredi rastojanje tačke M od koordinatnog </a:t>
            </a:r>
          </a:p>
          <a:p>
            <a:pPr marL="514350" indent="-514350">
              <a:buNone/>
            </a:pPr>
            <a:r>
              <a:rPr lang="sr-Latn-RS" dirty="0" smtClean="0"/>
              <a:t>početka ako je:</a:t>
            </a:r>
          </a:p>
          <a:p>
            <a:pPr marL="514350" indent="-514350">
              <a:buNone/>
            </a:pPr>
            <a:endParaRPr lang="sr-Latn-RS" dirty="0" smtClean="0"/>
          </a:p>
          <a:p>
            <a:pPr marL="514350" indent="-514350">
              <a:buNone/>
            </a:pPr>
            <a:r>
              <a:rPr lang="sr-Latn-RS" b="1" dirty="0" smtClean="0"/>
              <a:t>          </a:t>
            </a:r>
            <a:r>
              <a:rPr lang="sr-Latn-R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a)</a:t>
            </a:r>
            <a:r>
              <a:rPr lang="sr-Latn-R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sr-Latn-RS" dirty="0" smtClean="0"/>
              <a:t>M(5,-12)             </a:t>
            </a:r>
            <a:r>
              <a:rPr lang="sr-Latn-R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b) </a:t>
            </a:r>
            <a:r>
              <a:rPr lang="sr-Latn-RS" dirty="0" smtClean="0"/>
              <a:t>M(-4,2).</a:t>
            </a:r>
          </a:p>
          <a:p>
            <a:pPr marL="514350" indent="-514350">
              <a:buNone/>
            </a:pPr>
            <a:endParaRPr lang="sr-Latn-R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26.03.2020.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1E6D-65D5-421B-896B-7DEEA8029BF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hevron 5"/>
          <p:cNvSpPr/>
          <p:nvPr/>
        </p:nvSpPr>
        <p:spPr>
          <a:xfrm>
            <a:off x="7352938" y="6215082"/>
            <a:ext cx="428628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6847727" y="6215082"/>
            <a:ext cx="428628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7858148" y="6215082"/>
            <a:ext cx="428628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6357950" y="6215082"/>
            <a:ext cx="413194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0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52"/>
            <a:ext cx="8401080" cy="6357982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sr-Latn-RS" dirty="0" smtClean="0"/>
          </a:p>
          <a:p>
            <a:pPr marL="514350" indent="-514350">
              <a:buNone/>
            </a:pPr>
            <a:r>
              <a:rPr lang="sr-Latn-RS" dirty="0" smtClean="0"/>
              <a:t> </a:t>
            </a:r>
            <a:r>
              <a:rPr lang="sr-Latn-RS" b="1" u="sng" dirty="0" smtClean="0">
                <a:solidFill>
                  <a:srgbClr val="00B050"/>
                </a:solidFill>
              </a:rPr>
              <a:t>Zadatak 5:</a:t>
            </a:r>
            <a:r>
              <a:rPr lang="sr-Latn-RS" dirty="0" smtClean="0"/>
              <a:t> Izračunaj obim trougla ABC ako su date </a:t>
            </a:r>
          </a:p>
          <a:p>
            <a:pPr marL="514350" indent="-514350">
              <a:buNone/>
            </a:pPr>
            <a:r>
              <a:rPr lang="sr-Latn-RS" dirty="0" smtClean="0"/>
              <a:t>koordinate njegovih temena:</a:t>
            </a:r>
          </a:p>
          <a:p>
            <a:pPr marL="514350" indent="-514350">
              <a:buNone/>
            </a:pPr>
            <a:endParaRPr lang="sr-Latn-RS" dirty="0" smtClean="0"/>
          </a:p>
          <a:p>
            <a:pPr marL="514350" indent="-514350">
              <a:buAutoNum type="alphaLcParenR"/>
            </a:pPr>
            <a:r>
              <a:rPr lang="sr-Latn-RS" dirty="0" smtClean="0"/>
              <a:t>A(6,0), B(0,8) i C(0,0)                     rešenje: O = 24</a:t>
            </a:r>
          </a:p>
          <a:p>
            <a:pPr marL="514350" indent="-514350">
              <a:buAutoNum type="alphaLcParenR"/>
            </a:pPr>
            <a:r>
              <a:rPr lang="sr-Latn-RS" dirty="0" smtClean="0"/>
              <a:t> A(4,5), B(7,9) i C(7,5)                     rešenje: O = 12.</a:t>
            </a:r>
          </a:p>
          <a:p>
            <a:pPr>
              <a:buNone/>
            </a:pPr>
            <a:r>
              <a:rPr lang="sr-Latn-RS" dirty="0" smtClean="0"/>
              <a:t> 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         Zadatake </a:t>
            </a:r>
            <a:r>
              <a:rPr lang="sr-Latn-RS" b="1" dirty="0" smtClean="0">
                <a:solidFill>
                  <a:srgbClr val="00B050"/>
                </a:solidFill>
              </a:rPr>
              <a:t>3.</a:t>
            </a:r>
            <a:r>
              <a:rPr lang="sr-Latn-RS" b="1" dirty="0" smtClean="0"/>
              <a:t> </a:t>
            </a:r>
            <a:r>
              <a:rPr lang="sr-Latn-RS" b="1" dirty="0" smtClean="0">
                <a:solidFill>
                  <a:srgbClr val="00B050"/>
                </a:solidFill>
              </a:rPr>
              <a:t>4. </a:t>
            </a:r>
            <a:r>
              <a:rPr lang="sr-Latn-RS" dirty="0" smtClean="0"/>
              <a:t>i </a:t>
            </a:r>
            <a:r>
              <a:rPr lang="sr-Latn-RS" b="1" dirty="0" smtClean="0">
                <a:solidFill>
                  <a:srgbClr val="00B050"/>
                </a:solidFill>
              </a:rPr>
              <a:t>5. </a:t>
            </a:r>
            <a:r>
              <a:rPr lang="sr-Latn-RS" dirty="0" smtClean="0"/>
              <a:t>radite u okviru vežbanja, kod kuće</a:t>
            </a:r>
          </a:p>
          <a:p>
            <a:pPr>
              <a:buNone/>
            </a:pPr>
            <a:r>
              <a:rPr lang="sr-Latn-RS" dirty="0" smtClean="0"/>
              <a:t>i te zadatke mi </a:t>
            </a:r>
            <a:r>
              <a:rPr lang="sr-Latn-R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 šaljete</a:t>
            </a:r>
            <a:r>
              <a:rPr lang="sr-Latn-RS" dirty="0" smtClean="0"/>
              <a:t> kao odgovor. Ukoliko imate </a:t>
            </a:r>
          </a:p>
          <a:p>
            <a:pPr>
              <a:buNone/>
            </a:pPr>
            <a:r>
              <a:rPr lang="sr-Latn-RS" dirty="0" smtClean="0"/>
              <a:t>pitanja u vezi sa današnjom temom pišite mi na mail,</a:t>
            </a:r>
          </a:p>
          <a:p>
            <a:pPr>
              <a:buNone/>
            </a:pPr>
            <a:r>
              <a:rPr lang="sr-Latn-RS" dirty="0" smtClean="0"/>
              <a:t>kao i do sada, tu sam da pomognem </a:t>
            </a:r>
            <a:r>
              <a:rPr lang="sr-Latn-RS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sr-Latn-RS" dirty="0" smtClean="0">
              <a:sym typeface="Wingdings" pitchFamily="2" charset="2"/>
            </a:endParaRPr>
          </a:p>
          <a:p>
            <a:pPr>
              <a:buNone/>
            </a:pPr>
            <a:endParaRPr lang="sr-Latn-R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26.03.2020.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1E6D-65D5-421B-896B-7DEEA8029BF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28596" y="4000504"/>
            <a:ext cx="500066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7352938" y="6215082"/>
            <a:ext cx="428628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6847727" y="6215082"/>
            <a:ext cx="428628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7858148" y="6215082"/>
            <a:ext cx="428628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6357950" y="6215082"/>
            <a:ext cx="413194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0"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85728"/>
            <a:ext cx="8572560" cy="6572272"/>
          </a:xfrm>
        </p:spPr>
        <p:txBody>
          <a:bodyPr/>
          <a:lstStyle/>
          <a:p>
            <a:pPr>
              <a:buNone/>
            </a:pPr>
            <a:r>
              <a:rPr lang="sr-Latn-R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0000" endA="300" endPos="50000" dist="60007" dir="5400000" sy="-100000" algn="bl" rotWithShape="0"/>
                </a:effectLst>
              </a:rPr>
              <a:t>Ostanite zdravi, nasmejani i raspoloženi .  .  .</a:t>
            </a:r>
          </a:p>
          <a:p>
            <a:pPr>
              <a:buNone/>
            </a:pPr>
            <a:r>
              <a:rPr lang="sr-Latn-R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0000" endA="300" endPos="50000" dist="60007" dir="5400000" sy="-100000" algn="bl" rotWithShape="0"/>
                </a:effectLst>
              </a:rPr>
              <a:t> </a:t>
            </a:r>
          </a:p>
          <a:p>
            <a:pPr>
              <a:buNone/>
            </a:pPr>
            <a:endParaRPr lang="sr-Latn-RS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sr-Latn-RS" u="sng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Čuvajte zdravlje                        </a:t>
            </a:r>
            <a:r>
              <a:rPr lang="sr-Latn-RS" u="sng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I ne zaboravite  </a:t>
            </a:r>
            <a:endParaRPr lang="en-US" u="sng" dirty="0" smtClean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sr-Latn-RS" u="sng" dirty="0" smtClean="0"/>
              <a:t> 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sz="2400" i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#ostanikodkuće</a:t>
            </a:r>
          </a:p>
          <a:p>
            <a:pPr>
              <a:buNone/>
            </a:pPr>
            <a:r>
              <a:rPr lang="sr-Latn-RS" sz="2400" i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#kodkućenasigurnom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26.03.2020.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1E6D-65D5-421B-896B-7DEEA8029BF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Heart 6"/>
          <p:cNvSpPr/>
          <p:nvPr/>
        </p:nvSpPr>
        <p:spPr>
          <a:xfrm>
            <a:off x="3000364" y="1643050"/>
            <a:ext cx="914400" cy="914400"/>
          </a:xfrm>
          <a:prstGeom prst="heart">
            <a:avLst/>
          </a:prstGeom>
          <a:solidFill>
            <a:srgbClr val="C00000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rved Down Arrow 7"/>
          <p:cNvSpPr/>
          <p:nvPr/>
        </p:nvSpPr>
        <p:spPr>
          <a:xfrm rot="3356372">
            <a:off x="7424439" y="1385989"/>
            <a:ext cx="935540" cy="656998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 descr="1648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78753">
            <a:off x="4327182" y="2520438"/>
            <a:ext cx="4355761" cy="41433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Cloud Callout 10"/>
          <p:cNvSpPr/>
          <p:nvPr/>
        </p:nvSpPr>
        <p:spPr>
          <a:xfrm rot="21239175">
            <a:off x="449941" y="3223674"/>
            <a:ext cx="3000396" cy="192882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sr-Latn-RS" dirty="0" smtClean="0">
                <a:solidFill>
                  <a:schemeClr val="bg2">
                    <a:lumMod val="75000"/>
                  </a:schemeClr>
                </a:solidFill>
              </a:rPr>
              <a:t>Srdačan pozdrav,</a:t>
            </a:r>
          </a:p>
          <a:p>
            <a:pPr>
              <a:buNone/>
            </a:pPr>
            <a:r>
              <a:rPr lang="sr-Latn-RS" dirty="0" smtClean="0">
                <a:solidFill>
                  <a:schemeClr val="bg2">
                    <a:lumMod val="75000"/>
                  </a:schemeClr>
                </a:solidFill>
              </a:rPr>
              <a:t>        nastavnica </a:t>
            </a:r>
          </a:p>
          <a:p>
            <a:pPr>
              <a:buNone/>
            </a:pPr>
            <a:r>
              <a:rPr lang="sr-Latn-RS" dirty="0" smtClean="0">
                <a:solidFill>
                  <a:schemeClr val="bg2">
                    <a:lumMod val="75000"/>
                  </a:schemeClr>
                </a:solidFill>
              </a:rPr>
              <a:t>      M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a</a:t>
            </a:r>
            <a:r>
              <a:rPr lang="sr-Latn-RS" dirty="0" smtClean="0">
                <a:solidFill>
                  <a:schemeClr val="bg2">
                    <a:lumMod val="75000"/>
                  </a:schemeClr>
                </a:solidFill>
              </a:rPr>
              <a:t>rija Jeremić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 advTm="10000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</TotalTime>
  <Words>430</Words>
  <Application>Microsoft Office PowerPoint</Application>
  <PresentationFormat>On-screen Show (4:3)</PresentationFormat>
  <Paragraphs>94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                                                               7.razred Dekartov pravougli koordinatni sistem/ Rastojanje između dve tačke u     koordinatnom sistemu (vežbanje)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Dekartov pravougli koordinatni sistem/ Rastojanje između dve tačke u koordinatnom sistemu</dc:title>
  <dc:creator>Marija</dc:creator>
  <cp:lastModifiedBy>Marija</cp:lastModifiedBy>
  <cp:revision>19</cp:revision>
  <dcterms:created xsi:type="dcterms:W3CDTF">2020-03-24T19:47:36Z</dcterms:created>
  <dcterms:modified xsi:type="dcterms:W3CDTF">2020-03-25T20:02:12Z</dcterms:modified>
</cp:coreProperties>
</file>